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81" r:id="rId3"/>
    <p:sldId id="257" r:id="rId4"/>
    <p:sldId id="258" r:id="rId5"/>
    <p:sldId id="259" r:id="rId6"/>
    <p:sldId id="260" r:id="rId7"/>
    <p:sldId id="262" r:id="rId8"/>
    <p:sldId id="263" r:id="rId9"/>
    <p:sldId id="278" r:id="rId10"/>
    <p:sldId id="261" r:id="rId11"/>
    <p:sldId id="271" r:id="rId12"/>
    <p:sldId id="291" r:id="rId13"/>
    <p:sldId id="292" r:id="rId14"/>
    <p:sldId id="268" r:id="rId15"/>
    <p:sldId id="293" r:id="rId16"/>
    <p:sldId id="287" r:id="rId17"/>
    <p:sldId id="265" r:id="rId18"/>
    <p:sldId id="282" r:id="rId19"/>
    <p:sldId id="296" r:id="rId20"/>
    <p:sldId id="270" r:id="rId21"/>
    <p:sldId id="283" r:id="rId22"/>
    <p:sldId id="284" r:id="rId23"/>
    <p:sldId id="266" r:id="rId24"/>
    <p:sldId id="285" r:id="rId25"/>
    <p:sldId id="295" r:id="rId26"/>
    <p:sldId id="286" r:id="rId27"/>
    <p:sldId id="280" r:id="rId28"/>
    <p:sldId id="294" r:id="rId29"/>
    <p:sldId id="279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C8C59-665D-4D09-8287-D4B814A0B912}" v="27" dt="2024-04-28T20:10:35.073"/>
    <p1510:client id="{1DD2F7CC-4AD2-45A3-B339-E44698A2A6C3}" v="41" dt="2024-04-28T20:30:57.392"/>
    <p1510:client id="{2499630E-20E9-4FFC-90E4-2B32E45DA91B}" v="21" dt="2024-04-28T19:05:36.478"/>
    <p1510:client id="{36A975D0-9583-43C5-8909-DF0D993671A5}" v="927" dt="2024-04-28T20:07:40.100"/>
    <p1510:client id="{379E7934-2421-43E3-BB2F-577E25122462}" v="12" dt="2024-04-29T00:51:10.225"/>
    <p1510:client id="{6D831BEA-5CF2-477F-A9C3-1E4E6EBA0B28}" v="38" dt="2024-04-28T19:37:55.215"/>
    <p1510:client id="{83D74C1B-1A92-3C4C-A5CD-40A5C77C0453}" v="10" dt="2024-04-29T00:58:25.522"/>
    <p1510:client id="{96D0128E-237D-4153-BF7D-F184723D0C2C}" v="923" dt="2024-04-28T20:58:04.842"/>
    <p1510:client id="{B2EF9B38-A42C-488A-ABEC-A506F41EAA3E}" v="1" dt="2024-04-28T19:02:29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3"/>
  </p:normalViewPr>
  <p:slideViewPr>
    <p:cSldViewPr snapToGrid="0">
      <p:cViewPr varScale="1">
        <p:scale>
          <a:sx n="128" d="100"/>
          <a:sy n="128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ndrewxie\Desktop\Voltag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Sheet1!$J$2:$J$61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Sheet1!$K$2:$K$61</c:f>
              <c:numCache>
                <c:formatCode>General</c:formatCode>
                <c:ptCount val="60"/>
                <c:pt idx="0">
                  <c:v>3.3012000000000001</c:v>
                </c:pt>
                <c:pt idx="1">
                  <c:v>3.3016000000000001</c:v>
                </c:pt>
                <c:pt idx="2">
                  <c:v>3.3016000000000001</c:v>
                </c:pt>
                <c:pt idx="3">
                  <c:v>3.3014999999999999</c:v>
                </c:pt>
                <c:pt idx="4">
                  <c:v>3.3014999999999999</c:v>
                </c:pt>
                <c:pt idx="5">
                  <c:v>3.3014000000000001</c:v>
                </c:pt>
                <c:pt idx="6">
                  <c:v>3.3014999999999999</c:v>
                </c:pt>
                <c:pt idx="7">
                  <c:v>3.3014000000000001</c:v>
                </c:pt>
                <c:pt idx="8">
                  <c:v>3.3016000000000001</c:v>
                </c:pt>
                <c:pt idx="9">
                  <c:v>3.3016000000000001</c:v>
                </c:pt>
                <c:pt idx="10">
                  <c:v>3.3014999999999999</c:v>
                </c:pt>
                <c:pt idx="11">
                  <c:v>3.3014000000000001</c:v>
                </c:pt>
                <c:pt idx="12">
                  <c:v>3.3014000000000001</c:v>
                </c:pt>
                <c:pt idx="13">
                  <c:v>3.3014999999999999</c:v>
                </c:pt>
                <c:pt idx="14">
                  <c:v>3.3016000000000001</c:v>
                </c:pt>
                <c:pt idx="15">
                  <c:v>3.3016000000000001</c:v>
                </c:pt>
                <c:pt idx="16">
                  <c:v>3.3014000000000001</c:v>
                </c:pt>
                <c:pt idx="17">
                  <c:v>3.3016000000000001</c:v>
                </c:pt>
                <c:pt idx="18">
                  <c:v>3.3014999999999999</c:v>
                </c:pt>
                <c:pt idx="19">
                  <c:v>3.3014000000000001</c:v>
                </c:pt>
                <c:pt idx="20">
                  <c:v>3.3016000000000001</c:v>
                </c:pt>
                <c:pt idx="21">
                  <c:v>3.3014999999999999</c:v>
                </c:pt>
                <c:pt idx="22">
                  <c:v>3.3014999999999999</c:v>
                </c:pt>
                <c:pt idx="23">
                  <c:v>3.3016000000000001</c:v>
                </c:pt>
                <c:pt idx="24">
                  <c:v>3.3014000000000001</c:v>
                </c:pt>
                <c:pt idx="25">
                  <c:v>3.3014999999999999</c:v>
                </c:pt>
                <c:pt idx="26">
                  <c:v>3.3014000000000001</c:v>
                </c:pt>
                <c:pt idx="27">
                  <c:v>3.3014999999999999</c:v>
                </c:pt>
                <c:pt idx="28">
                  <c:v>3.3016000000000001</c:v>
                </c:pt>
                <c:pt idx="29">
                  <c:v>3.3014000000000001</c:v>
                </c:pt>
                <c:pt idx="30">
                  <c:v>3.3014000000000001</c:v>
                </c:pt>
                <c:pt idx="31">
                  <c:v>3.3014000000000001</c:v>
                </c:pt>
                <c:pt idx="32">
                  <c:v>3.3012000000000001</c:v>
                </c:pt>
                <c:pt idx="33">
                  <c:v>3.3012999999999999</c:v>
                </c:pt>
                <c:pt idx="34">
                  <c:v>3.3014000000000001</c:v>
                </c:pt>
                <c:pt idx="35">
                  <c:v>3.3012999999999999</c:v>
                </c:pt>
                <c:pt idx="36">
                  <c:v>3.3016000000000001</c:v>
                </c:pt>
                <c:pt idx="37">
                  <c:v>3.3016000000000001</c:v>
                </c:pt>
                <c:pt idx="38">
                  <c:v>3.3014999999999999</c:v>
                </c:pt>
                <c:pt idx="39">
                  <c:v>3.3014000000000001</c:v>
                </c:pt>
                <c:pt idx="40">
                  <c:v>3.3014000000000001</c:v>
                </c:pt>
                <c:pt idx="41">
                  <c:v>3.3014999999999999</c:v>
                </c:pt>
                <c:pt idx="42">
                  <c:v>3.3014999999999999</c:v>
                </c:pt>
                <c:pt idx="43">
                  <c:v>3.3016000000000001</c:v>
                </c:pt>
                <c:pt idx="44">
                  <c:v>3.3014000000000001</c:v>
                </c:pt>
                <c:pt idx="45">
                  <c:v>3.3014999999999999</c:v>
                </c:pt>
                <c:pt idx="46">
                  <c:v>3.3014000000000001</c:v>
                </c:pt>
                <c:pt idx="47">
                  <c:v>3.3014999999999999</c:v>
                </c:pt>
                <c:pt idx="48">
                  <c:v>3.3016000000000001</c:v>
                </c:pt>
                <c:pt idx="49">
                  <c:v>3.3016000000000001</c:v>
                </c:pt>
                <c:pt idx="50">
                  <c:v>3.3014999999999999</c:v>
                </c:pt>
                <c:pt idx="51">
                  <c:v>3.3014000000000001</c:v>
                </c:pt>
                <c:pt idx="52">
                  <c:v>3.3014999999999999</c:v>
                </c:pt>
                <c:pt idx="53">
                  <c:v>3.3014000000000001</c:v>
                </c:pt>
                <c:pt idx="54">
                  <c:v>3.3014999999999999</c:v>
                </c:pt>
                <c:pt idx="55">
                  <c:v>3.3014999999999999</c:v>
                </c:pt>
                <c:pt idx="56">
                  <c:v>3.3014999999999999</c:v>
                </c:pt>
                <c:pt idx="57">
                  <c:v>3.3016000000000001</c:v>
                </c:pt>
                <c:pt idx="58">
                  <c:v>3.3016000000000001</c:v>
                </c:pt>
                <c:pt idx="59">
                  <c:v>3.3014000000000001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AF-D44D-82D6-2DB9DCCB8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7300159"/>
        <c:axId val="657410975"/>
      </c:scatterChart>
      <c:valAx>
        <c:axId val="65730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410975"/>
        <c:crosses val="autoZero"/>
        <c:crossBetween val="midCat"/>
      </c:valAx>
      <c:valAx>
        <c:axId val="65741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300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Sheet1!$M$2:$M$61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Sheet1!$N$2:$N$61</c:f>
              <c:numCache>
                <c:formatCode>General</c:formatCode>
                <c:ptCount val="60"/>
                <c:pt idx="0">
                  <c:v>5.0011999999999999</c:v>
                </c:pt>
                <c:pt idx="1">
                  <c:v>5.0011999999999999</c:v>
                </c:pt>
                <c:pt idx="2">
                  <c:v>5.0010000000000003</c:v>
                </c:pt>
                <c:pt idx="3">
                  <c:v>5.0007999999999999</c:v>
                </c:pt>
                <c:pt idx="4">
                  <c:v>5.0011000000000001</c:v>
                </c:pt>
                <c:pt idx="5">
                  <c:v>5.0007999999999999</c:v>
                </c:pt>
                <c:pt idx="6">
                  <c:v>5.0008999999999997</c:v>
                </c:pt>
                <c:pt idx="7">
                  <c:v>5.0011999999999999</c:v>
                </c:pt>
                <c:pt idx="8">
                  <c:v>5.0012999999999996</c:v>
                </c:pt>
                <c:pt idx="9">
                  <c:v>5.0008999999999997</c:v>
                </c:pt>
                <c:pt idx="10">
                  <c:v>5.0007999999999999</c:v>
                </c:pt>
                <c:pt idx="11">
                  <c:v>5.0012999999999996</c:v>
                </c:pt>
                <c:pt idx="12">
                  <c:v>5.0011000000000001</c:v>
                </c:pt>
                <c:pt idx="13">
                  <c:v>5.0012999999999996</c:v>
                </c:pt>
                <c:pt idx="14">
                  <c:v>5.0007999999999999</c:v>
                </c:pt>
                <c:pt idx="15">
                  <c:v>5.0008999999999997</c:v>
                </c:pt>
                <c:pt idx="16">
                  <c:v>5.0011999999999999</c:v>
                </c:pt>
                <c:pt idx="17">
                  <c:v>5.0012999999999996</c:v>
                </c:pt>
                <c:pt idx="18">
                  <c:v>5.0011999999999999</c:v>
                </c:pt>
                <c:pt idx="19">
                  <c:v>5.0007999999999999</c:v>
                </c:pt>
                <c:pt idx="20">
                  <c:v>5.0011000000000001</c:v>
                </c:pt>
                <c:pt idx="21">
                  <c:v>5.0010000000000003</c:v>
                </c:pt>
                <c:pt idx="22">
                  <c:v>5.0010000000000003</c:v>
                </c:pt>
                <c:pt idx="23">
                  <c:v>5.0007999999999999</c:v>
                </c:pt>
                <c:pt idx="24">
                  <c:v>5.0011999999999999</c:v>
                </c:pt>
                <c:pt idx="25">
                  <c:v>5.0012999999999996</c:v>
                </c:pt>
                <c:pt idx="26">
                  <c:v>5.0011000000000001</c:v>
                </c:pt>
                <c:pt idx="27">
                  <c:v>5.0011000000000001</c:v>
                </c:pt>
                <c:pt idx="28">
                  <c:v>5.0008999999999997</c:v>
                </c:pt>
                <c:pt idx="29">
                  <c:v>5.0012999999999996</c:v>
                </c:pt>
                <c:pt idx="30">
                  <c:v>5.0012999999999996</c:v>
                </c:pt>
                <c:pt idx="31">
                  <c:v>5.0011000000000001</c:v>
                </c:pt>
                <c:pt idx="32">
                  <c:v>5.0010000000000003</c:v>
                </c:pt>
                <c:pt idx="33">
                  <c:v>5.0011000000000001</c:v>
                </c:pt>
                <c:pt idx="34">
                  <c:v>5.0011999999999999</c:v>
                </c:pt>
                <c:pt idx="35">
                  <c:v>5.0008999999999997</c:v>
                </c:pt>
                <c:pt idx="36">
                  <c:v>5.0010000000000003</c:v>
                </c:pt>
                <c:pt idx="37">
                  <c:v>5.0011999999999999</c:v>
                </c:pt>
                <c:pt idx="38">
                  <c:v>5.0010000000000003</c:v>
                </c:pt>
                <c:pt idx="39">
                  <c:v>5.0007999999999999</c:v>
                </c:pt>
                <c:pt idx="40">
                  <c:v>5.0012999999999996</c:v>
                </c:pt>
                <c:pt idx="41">
                  <c:v>5.0011000000000001</c:v>
                </c:pt>
                <c:pt idx="42">
                  <c:v>5.0012999999999996</c:v>
                </c:pt>
                <c:pt idx="43">
                  <c:v>5.0012999999999996</c:v>
                </c:pt>
                <c:pt idx="44">
                  <c:v>5.0011000000000001</c:v>
                </c:pt>
                <c:pt idx="45">
                  <c:v>5.0012999999999996</c:v>
                </c:pt>
                <c:pt idx="46">
                  <c:v>5.0007999999999999</c:v>
                </c:pt>
                <c:pt idx="47">
                  <c:v>5.0011999999999999</c:v>
                </c:pt>
                <c:pt idx="48">
                  <c:v>5.0010000000000003</c:v>
                </c:pt>
                <c:pt idx="49">
                  <c:v>5.0014000000000003</c:v>
                </c:pt>
                <c:pt idx="50">
                  <c:v>5.0014000000000003</c:v>
                </c:pt>
                <c:pt idx="51">
                  <c:v>5.0012999999999996</c:v>
                </c:pt>
                <c:pt idx="52">
                  <c:v>5.0010000000000003</c:v>
                </c:pt>
                <c:pt idx="53">
                  <c:v>5.0007999999999999</c:v>
                </c:pt>
                <c:pt idx="54">
                  <c:v>5.0007999999999999</c:v>
                </c:pt>
                <c:pt idx="55">
                  <c:v>5.0008999999999997</c:v>
                </c:pt>
                <c:pt idx="56">
                  <c:v>5.0010000000000003</c:v>
                </c:pt>
                <c:pt idx="57">
                  <c:v>5.0011999999999999</c:v>
                </c:pt>
                <c:pt idx="58">
                  <c:v>5.0011000000000001</c:v>
                </c:pt>
                <c:pt idx="59">
                  <c:v>5.0012999999999996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678-AB49-9FC7-BF50579D5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346528"/>
        <c:axId val="392668880"/>
      </c:scatterChart>
      <c:valAx>
        <c:axId val="392346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668880"/>
        <c:crosses val="autoZero"/>
        <c:crossBetween val="midCat"/>
      </c:valAx>
      <c:valAx>
        <c:axId val="39266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346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5V Input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Sheet1!$D$2:$D$61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Sheet1!$E$2:$E$61</c:f>
              <c:numCache>
                <c:formatCode>General</c:formatCode>
                <c:ptCount val="60"/>
                <c:pt idx="0">
                  <c:v>4.9989999999999997</c:v>
                </c:pt>
                <c:pt idx="1">
                  <c:v>4.9997999999999996</c:v>
                </c:pt>
                <c:pt idx="2">
                  <c:v>4.9999000000000002</c:v>
                </c:pt>
                <c:pt idx="3">
                  <c:v>4.9997999999999996</c:v>
                </c:pt>
                <c:pt idx="4">
                  <c:v>5.0003000000000002</c:v>
                </c:pt>
                <c:pt idx="5">
                  <c:v>5.0000999999999998</c:v>
                </c:pt>
                <c:pt idx="6">
                  <c:v>4.9999000000000002</c:v>
                </c:pt>
                <c:pt idx="7">
                  <c:v>4.9997999999999996</c:v>
                </c:pt>
                <c:pt idx="8">
                  <c:v>4.9999000000000002</c:v>
                </c:pt>
                <c:pt idx="9">
                  <c:v>5.0002000000000004</c:v>
                </c:pt>
                <c:pt idx="10">
                  <c:v>5.0002000000000004</c:v>
                </c:pt>
                <c:pt idx="11">
                  <c:v>5.0002000000000004</c:v>
                </c:pt>
                <c:pt idx="12">
                  <c:v>5.0000999999999998</c:v>
                </c:pt>
                <c:pt idx="13">
                  <c:v>5.0002000000000004</c:v>
                </c:pt>
                <c:pt idx="14">
                  <c:v>4.9999000000000002</c:v>
                </c:pt>
                <c:pt idx="15">
                  <c:v>5.0003000000000002</c:v>
                </c:pt>
                <c:pt idx="16">
                  <c:v>4.9999000000000002</c:v>
                </c:pt>
                <c:pt idx="17">
                  <c:v>5.0000999999999998</c:v>
                </c:pt>
                <c:pt idx="18">
                  <c:v>5.0000999999999998</c:v>
                </c:pt>
                <c:pt idx="19">
                  <c:v>4.9997999999999996</c:v>
                </c:pt>
                <c:pt idx="20">
                  <c:v>5</c:v>
                </c:pt>
                <c:pt idx="21">
                  <c:v>5</c:v>
                </c:pt>
                <c:pt idx="22">
                  <c:v>5.0003000000000002</c:v>
                </c:pt>
                <c:pt idx="23">
                  <c:v>5.0002000000000004</c:v>
                </c:pt>
                <c:pt idx="24">
                  <c:v>5.0002000000000004</c:v>
                </c:pt>
                <c:pt idx="25">
                  <c:v>5.0002000000000004</c:v>
                </c:pt>
                <c:pt idx="26">
                  <c:v>5.0000999999999998</c:v>
                </c:pt>
                <c:pt idx="27">
                  <c:v>5</c:v>
                </c:pt>
                <c:pt idx="28">
                  <c:v>5.0003000000000002</c:v>
                </c:pt>
                <c:pt idx="29">
                  <c:v>5</c:v>
                </c:pt>
                <c:pt idx="30">
                  <c:v>4.9997999999999996</c:v>
                </c:pt>
                <c:pt idx="31">
                  <c:v>5.0000999999999998</c:v>
                </c:pt>
                <c:pt idx="32">
                  <c:v>5.0002000000000004</c:v>
                </c:pt>
                <c:pt idx="33">
                  <c:v>4.9999000000000002</c:v>
                </c:pt>
                <c:pt idx="34">
                  <c:v>4.9997999999999996</c:v>
                </c:pt>
                <c:pt idx="35">
                  <c:v>5.0003000000000002</c:v>
                </c:pt>
                <c:pt idx="36">
                  <c:v>5</c:v>
                </c:pt>
                <c:pt idx="37">
                  <c:v>4.9997999999999996</c:v>
                </c:pt>
                <c:pt idx="38">
                  <c:v>5</c:v>
                </c:pt>
                <c:pt idx="39">
                  <c:v>5.0004</c:v>
                </c:pt>
                <c:pt idx="40">
                  <c:v>5.0003000000000002</c:v>
                </c:pt>
                <c:pt idx="41">
                  <c:v>4.9999000000000002</c:v>
                </c:pt>
                <c:pt idx="42">
                  <c:v>5.0000999999999998</c:v>
                </c:pt>
                <c:pt idx="43">
                  <c:v>5.0003000000000002</c:v>
                </c:pt>
                <c:pt idx="44">
                  <c:v>5</c:v>
                </c:pt>
                <c:pt idx="45">
                  <c:v>4.9999000000000002</c:v>
                </c:pt>
                <c:pt idx="46">
                  <c:v>4.9997999999999996</c:v>
                </c:pt>
                <c:pt idx="47">
                  <c:v>5</c:v>
                </c:pt>
                <c:pt idx="48">
                  <c:v>5.0002000000000004</c:v>
                </c:pt>
                <c:pt idx="49">
                  <c:v>5.0000999999999998</c:v>
                </c:pt>
                <c:pt idx="50">
                  <c:v>4.9997999999999996</c:v>
                </c:pt>
                <c:pt idx="51">
                  <c:v>5.0003000000000002</c:v>
                </c:pt>
                <c:pt idx="52">
                  <c:v>5.0000999999999998</c:v>
                </c:pt>
                <c:pt idx="53">
                  <c:v>5.0002000000000004</c:v>
                </c:pt>
                <c:pt idx="54">
                  <c:v>5.0003000000000002</c:v>
                </c:pt>
                <c:pt idx="55">
                  <c:v>4.9999000000000002</c:v>
                </c:pt>
                <c:pt idx="56">
                  <c:v>5.0000999999999998</c:v>
                </c:pt>
                <c:pt idx="57">
                  <c:v>5.0003000000000002</c:v>
                </c:pt>
                <c:pt idx="58">
                  <c:v>5</c:v>
                </c:pt>
                <c:pt idx="59">
                  <c:v>5.0003000000000002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FF-D44B-A7D2-ED0C25AA03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9749103"/>
        <c:axId val="1809795519"/>
      </c:scatterChart>
      <c:valAx>
        <c:axId val="1809749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(minute)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95519"/>
        <c:crosses val="autoZero"/>
        <c:crossBetween val="midCat"/>
      </c:valAx>
      <c:valAx>
        <c:axId val="180979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7491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3.3V</a:t>
            </a:r>
            <a:r>
              <a:rPr lang="en-US" sz="1800" b="1" baseline="0"/>
              <a:t>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Sheet1!$G$2:$G$61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xVal>
          <c:yVal>
            <c:numRef>
              <c:f>Sheet1!$H$2:$H$61</c:f>
              <c:numCache>
                <c:formatCode>General</c:formatCode>
                <c:ptCount val="60"/>
                <c:pt idx="0">
                  <c:v>3.3005</c:v>
                </c:pt>
                <c:pt idx="1">
                  <c:v>3.3003999999999998</c:v>
                </c:pt>
                <c:pt idx="2">
                  <c:v>3.3001999999999998</c:v>
                </c:pt>
                <c:pt idx="3">
                  <c:v>3.3005</c:v>
                </c:pt>
                <c:pt idx="4">
                  <c:v>3.3005</c:v>
                </c:pt>
                <c:pt idx="5">
                  <c:v>3.3003</c:v>
                </c:pt>
                <c:pt idx="6">
                  <c:v>3.3001999999999998</c:v>
                </c:pt>
                <c:pt idx="7">
                  <c:v>3.3005</c:v>
                </c:pt>
                <c:pt idx="8">
                  <c:v>3.3</c:v>
                </c:pt>
                <c:pt idx="9">
                  <c:v>3.3</c:v>
                </c:pt>
                <c:pt idx="10">
                  <c:v>3.3</c:v>
                </c:pt>
                <c:pt idx="11">
                  <c:v>3.3001</c:v>
                </c:pt>
                <c:pt idx="12">
                  <c:v>3.3003</c:v>
                </c:pt>
                <c:pt idx="13">
                  <c:v>3.3</c:v>
                </c:pt>
                <c:pt idx="14">
                  <c:v>3.3</c:v>
                </c:pt>
                <c:pt idx="15">
                  <c:v>3.3003999999999998</c:v>
                </c:pt>
                <c:pt idx="16">
                  <c:v>3.3003999999999998</c:v>
                </c:pt>
                <c:pt idx="17">
                  <c:v>3.3003</c:v>
                </c:pt>
                <c:pt idx="18">
                  <c:v>3.3003999999999998</c:v>
                </c:pt>
                <c:pt idx="19">
                  <c:v>3.3</c:v>
                </c:pt>
                <c:pt idx="20">
                  <c:v>3.3001999999999998</c:v>
                </c:pt>
                <c:pt idx="21">
                  <c:v>3.3005</c:v>
                </c:pt>
                <c:pt idx="22">
                  <c:v>3.3005</c:v>
                </c:pt>
                <c:pt idx="23">
                  <c:v>3.3</c:v>
                </c:pt>
                <c:pt idx="24">
                  <c:v>3.3003999999999998</c:v>
                </c:pt>
                <c:pt idx="25">
                  <c:v>3.3</c:v>
                </c:pt>
                <c:pt idx="26">
                  <c:v>3.3003999999999998</c:v>
                </c:pt>
                <c:pt idx="27">
                  <c:v>3.3001</c:v>
                </c:pt>
                <c:pt idx="28">
                  <c:v>3.3003999999999998</c:v>
                </c:pt>
                <c:pt idx="29">
                  <c:v>3.3</c:v>
                </c:pt>
                <c:pt idx="30">
                  <c:v>3.3</c:v>
                </c:pt>
                <c:pt idx="31">
                  <c:v>3.3003999999999998</c:v>
                </c:pt>
                <c:pt idx="32">
                  <c:v>3.3003999999999998</c:v>
                </c:pt>
                <c:pt idx="33">
                  <c:v>3.3001</c:v>
                </c:pt>
                <c:pt idx="34">
                  <c:v>3.3001</c:v>
                </c:pt>
                <c:pt idx="35">
                  <c:v>3.3</c:v>
                </c:pt>
                <c:pt idx="36">
                  <c:v>3.3001999999999998</c:v>
                </c:pt>
                <c:pt idx="37">
                  <c:v>3.3003999999999998</c:v>
                </c:pt>
                <c:pt idx="38">
                  <c:v>3.3003999999999998</c:v>
                </c:pt>
                <c:pt idx="39">
                  <c:v>3.3005</c:v>
                </c:pt>
                <c:pt idx="40">
                  <c:v>3.3005</c:v>
                </c:pt>
                <c:pt idx="41">
                  <c:v>3.3001999999999998</c:v>
                </c:pt>
                <c:pt idx="42">
                  <c:v>3.3003</c:v>
                </c:pt>
                <c:pt idx="43">
                  <c:v>3.3003999999999998</c:v>
                </c:pt>
                <c:pt idx="44">
                  <c:v>3.3005</c:v>
                </c:pt>
                <c:pt idx="45">
                  <c:v>3.3003999999999998</c:v>
                </c:pt>
                <c:pt idx="46">
                  <c:v>3.3003</c:v>
                </c:pt>
                <c:pt idx="47">
                  <c:v>3.3005</c:v>
                </c:pt>
                <c:pt idx="48">
                  <c:v>3.3003</c:v>
                </c:pt>
                <c:pt idx="49">
                  <c:v>3.3005</c:v>
                </c:pt>
                <c:pt idx="50">
                  <c:v>3.3</c:v>
                </c:pt>
                <c:pt idx="51">
                  <c:v>3.3</c:v>
                </c:pt>
                <c:pt idx="52">
                  <c:v>3.3001</c:v>
                </c:pt>
                <c:pt idx="53">
                  <c:v>3.3</c:v>
                </c:pt>
                <c:pt idx="54">
                  <c:v>3.3</c:v>
                </c:pt>
                <c:pt idx="55">
                  <c:v>3.3003</c:v>
                </c:pt>
                <c:pt idx="56">
                  <c:v>3.3</c:v>
                </c:pt>
                <c:pt idx="57">
                  <c:v>3.3003999999999998</c:v>
                </c:pt>
                <c:pt idx="58">
                  <c:v>3.3001</c:v>
                </c:pt>
                <c:pt idx="59">
                  <c:v>3.3001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001-D94F-99B5-551BAA96A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8688239"/>
        <c:axId val="1738737615"/>
      </c:scatterChart>
      <c:valAx>
        <c:axId val="1738688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</a:t>
                </a:r>
                <a:r>
                  <a:rPr lang="en-US" sz="1400" baseline="0"/>
                  <a:t> (miniute)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737615"/>
        <c:crosses val="autoZero"/>
        <c:crossBetween val="midCat"/>
      </c:valAx>
      <c:valAx>
        <c:axId val="173873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688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F507B-2A68-4D42-A304-BA555E6B4A4E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7B75-C6D4-1044-A400-B34F687CB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56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9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4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3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Woojin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74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28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2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 maybe </a:t>
            </a:r>
            <a:r>
              <a:rPr lang="en-US" err="1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Jalen, maybe 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29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2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9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1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woojin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01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66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5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Everyone//end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59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6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Andrew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Two sensors locations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Water valve and Fan</a:t>
            </a:r>
          </a:p>
          <a:p>
            <a:pPr marL="228600" indent="-2286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-&gt; all talks to ESP32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6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Talk about why we chose 2.4GHz </a:t>
            </a:r>
            <a:r>
              <a:rPr lang="en-US" err="1"/>
              <a:t>wifi</a:t>
            </a:r>
            <a:r>
              <a:rPr lang="en-US"/>
              <a:t> over </a:t>
            </a:r>
            <a:r>
              <a:rPr lang="en-US" err="1"/>
              <a:t>bluetooth</a:t>
            </a:r>
            <a:r>
              <a:rPr lang="en-US"/>
              <a:t> (range and wall penetration)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173 milliliter is from (max capacity)/(time for tank to empty) = 4160/24-hour = 173.33 milliliter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Filter absorbing 150 milliliter is from wringing out filter and measuring the volume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Woojin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44ns from: SHT45 -&gt; ESP32 -&gt; </a:t>
            </a:r>
            <a:r>
              <a:rPr lang="en-US" err="1"/>
              <a:t>wifi</a:t>
            </a:r>
            <a:r>
              <a:rPr lang="en-US"/>
              <a:t> of 6m range -&gt; ESP32 -&gt; algorithm -&gt; relay actuation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1 bit of data only</a:t>
            </a:r>
          </a:p>
          <a:p>
            <a:pPr indent="-171450">
              <a:buFont typeface="Calibri"/>
              <a:buChar char="-"/>
            </a:pPr>
            <a:r>
              <a:rPr lang="en-US"/>
              <a:t>Realistically: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2 bytes of data for humidity, 2 bytes of data for temperature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Data needs to be unpacked by ESP32 (sensor subsystem) and repacked for </a:t>
            </a:r>
            <a:r>
              <a:rPr lang="en-US" err="1"/>
              <a:t>WiFi</a:t>
            </a:r>
            <a:r>
              <a:rPr lang="en-US"/>
              <a:t> transmission -&gt; ESP32 (humidifier) needs to unpack data -&gt; send </a:t>
            </a:r>
            <a:r>
              <a:rPr lang="en-US" err="1"/>
              <a:t>acknoledgement</a:t>
            </a:r>
            <a:r>
              <a:rPr lang="en-US"/>
              <a:t> back -&gt; ESP32 (sensor) unpacks data -&gt; output on console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That is why we got 45,000ns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C7B75-C6D4-1044-A400-B34F687CBF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4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Illinois_Fighting_Illini_baseba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en.wikipedia.org/wiki/Illinois_Fighting_Illini_basebal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Illinois_Fighting_Illini_basebal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hyperlink" Target="https://en.wikipedia.org/wiki/Illinois_Fighting_Illini_basebal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hyperlink" Target="https://en.wikipedia.org/wiki/Illinois_Fighting_Illini_basebal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Illinois_Fighting_Illini_basebal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Illinois_Fighting_Illini_basebal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hyperlink" Target="https://en.wikipedia.org/wiki/Illinois_Fighting_Illini_basebal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hyperlink" Target="https://en.wikipedia.org/wiki/Illinois_Fighting_Illini_baseba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hyperlink" Target="https://en.wikipedia.org/wiki/Illinois_Fighting_Illini_basebal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hyperlink" Target="https://en.wikipedia.org/wiki/Illinois_Fighting_Illini_basebal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Illinois_Fighting_Illini_basebal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llinois_Fighting_Illini_baseb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llinois_Fighting_Illini_baseba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Illinois_Fighting_Illini_basebal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en.wikipedia.org/wiki/Illinois_Fighting_Illini_baseba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Your Smart Automatic Humidifier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780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ea typeface="Calibri"/>
                <a:cs typeface="Calibri"/>
              </a:rPr>
              <a:t>Andrew Sherwin - Woojin Kim - Jalen Chen</a:t>
            </a: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TA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Surya Vasanth</a:t>
            </a:r>
            <a:endParaRPr lang="en-US" sz="2200">
              <a:solidFill>
                <a:srgbClr val="FFFFFF"/>
              </a:solidFill>
            </a:endParaRPr>
          </a:p>
          <a:p>
            <a:r>
              <a:rPr lang="en" sz="2200" b="1" i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Professor</a:t>
            </a:r>
            <a:r>
              <a:rPr lang="en" sz="22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: Dr. Jonathon Schuh</a:t>
            </a:r>
            <a:endParaRPr lang="en-US" sz="2200">
              <a:solidFill>
                <a:srgbClr val="FFFFFF"/>
              </a:solidFill>
            </a:endParaRPr>
          </a:p>
          <a:p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A8CCF7-53D9-2FAA-2B57-47C92AA4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E647-CA2E-BE71-7B96-96909B2B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C1B78325-09D2-B9B3-63B9-5A650036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9490F1-21D7-2285-1B2E-78B6078E4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86197" y="1307080"/>
            <a:ext cx="6419603" cy="54319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6EFE1-DD1C-D533-8EBB-5196EEE2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8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3B3-A383-A756-4AFF-EF25B235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Humidifier</a:t>
            </a:r>
            <a:endParaRPr lang="en-US"/>
          </a:p>
        </p:txBody>
      </p:sp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2F7015F2-6835-3A00-57DF-5EF1B0537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BB76E7D-E32E-17A8-8D36-A45118E0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40" y="2266950"/>
            <a:ext cx="1435100" cy="23241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00E1DB95-1C7D-2599-E107-657E887A8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304" y="1273629"/>
            <a:ext cx="5803392" cy="55843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08A36-748E-238B-B4E3-A223A0B6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3B23-4885-E39A-AEF2-9C017E4B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Current vs Original Humidifier Subsystem</a:t>
            </a:r>
            <a:endParaRPr lang="en-US"/>
          </a:p>
        </p:txBody>
      </p:sp>
      <p:pic>
        <p:nvPicPr>
          <p:cNvPr id="4" name="Content Placeholder 3" descr="A diagram of a power supply system&#10;&#10;Description automatically generated">
            <a:extLst>
              <a:ext uri="{FF2B5EF4-FFF2-40B4-BE49-F238E27FC236}">
                <a16:creationId xmlns:a16="http://schemas.microsoft.com/office/drawing/2014/main" id="{AB68AB16-854D-BA21-BF99-FD1777123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00" y="2079769"/>
            <a:ext cx="6096000" cy="3579049"/>
          </a:xfrm>
        </p:spPr>
      </p:pic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6473889F-6C23-A8AA-22D1-458CFF20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04" y="1393629"/>
            <a:ext cx="5683392" cy="5464371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DDC26EF-6C9D-E62F-8C11-1F45A443E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40" y="1414950"/>
            <a:ext cx="949100" cy="155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61B02-A959-1C8F-AF40-E20498670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405" y="2802600"/>
            <a:ext cx="995190" cy="90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8EF282-984A-2C98-DD1B-64C6D0F4471D}"/>
              </a:ext>
            </a:extLst>
          </p:cNvPr>
          <p:cNvSpPr txBox="1"/>
          <p:nvPr/>
        </p:nvSpPr>
        <p:spPr>
          <a:xfrm>
            <a:off x="1152000" y="5760000"/>
            <a:ext cx="403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Original Block Diagram – Project Proposal</a:t>
            </a:r>
            <a:endParaRPr lang="en-US"/>
          </a:p>
        </p:txBody>
      </p:sp>
      <p:pic>
        <p:nvPicPr>
          <p:cNvPr id="12" name="Picture 11" descr="An orange and blue letter i&#10;&#10;Description automatically generated">
            <a:extLst>
              <a:ext uri="{FF2B5EF4-FFF2-40B4-BE49-F238E27FC236}">
                <a16:creationId xmlns:a16="http://schemas.microsoft.com/office/drawing/2014/main" id="{DA2249F8-1984-9874-84D3-8D5048540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83BAC-34A0-C0B1-4C4F-FEF2C511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3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70BD-46BB-67B3-40C1-BF53130C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Humidifier Subsystem PCBs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CCF7C-1C05-2C1D-1771-B14873C4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3226A-0437-3514-D4C0-DC3035AB6E37}"/>
              </a:ext>
            </a:extLst>
          </p:cNvPr>
          <p:cNvSpPr txBox="1"/>
          <p:nvPr/>
        </p:nvSpPr>
        <p:spPr>
          <a:xfrm>
            <a:off x="2064000" y="6060000"/>
            <a:ext cx="21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Humidifier PCB Rev0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63C3C-A05A-3C01-E123-F54CE640C1A4}"/>
              </a:ext>
            </a:extLst>
          </p:cNvPr>
          <p:cNvSpPr txBox="1"/>
          <p:nvPr/>
        </p:nvSpPr>
        <p:spPr>
          <a:xfrm>
            <a:off x="7938000" y="6059999"/>
            <a:ext cx="21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Humidifier PCB Rev4</a:t>
            </a:r>
          </a:p>
        </p:txBody>
      </p:sp>
      <p:pic>
        <p:nvPicPr>
          <p:cNvPr id="12" name="Content Placeholder 11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8EB28EF3-5628-7C48-FC96-4F69BD439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89" y="1943894"/>
            <a:ext cx="5770622" cy="4114800"/>
          </a:xfrm>
        </p:spPr>
      </p:pic>
      <p:pic>
        <p:nvPicPr>
          <p:cNvPr id="13" name="Picture 1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15A55917-B3BA-7788-8DB1-E37170A9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89" y="1942394"/>
            <a:ext cx="5843130" cy="4114800"/>
          </a:xfrm>
          <a:prstGeom prst="rect">
            <a:avLst/>
          </a:prstGeo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00DAD57C-3647-3256-E9A7-7F5CEFBC7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5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513D-BA4E-44E4-AC67-4731B931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Block Diagram - Sensor</a:t>
            </a:r>
            <a:endParaRPr lang="en-US"/>
          </a:p>
        </p:txBody>
      </p:sp>
      <p:pic>
        <p:nvPicPr>
          <p:cNvPr id="8" name="Picture 7" descr="An orange and blue letter i&#10;&#10;Description automatically generated">
            <a:extLst>
              <a:ext uri="{FF2B5EF4-FFF2-40B4-BE49-F238E27FC236}">
                <a16:creationId xmlns:a16="http://schemas.microsoft.com/office/drawing/2014/main" id="{358DE83C-BA18-B423-D983-773FC186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8CC6572B-36EA-BC34-644F-048C44076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09923" y="1372394"/>
            <a:ext cx="6169383" cy="5399314"/>
          </a:xfr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8727CFEB-65A0-08E5-E64C-ED8D8F4ED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06" y="2260600"/>
            <a:ext cx="1447800" cy="233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A707-4C8D-FCDA-403B-731EFC4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6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E817-8549-56BC-BC90-89158CA4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Sensor Subsystem PCBs</a:t>
            </a:r>
          </a:p>
        </p:txBody>
      </p:sp>
      <p:pic>
        <p:nvPicPr>
          <p:cNvPr id="5" name="Content Placeholder 4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3F4BC1B8-F0F7-5523-6BC9-1858255EE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994" y="1391894"/>
            <a:ext cx="4096011" cy="4960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8E3C6-51AB-B170-0AD4-B34258A3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34A8B-2ECF-1052-21D3-4DB30383AB9D}"/>
              </a:ext>
            </a:extLst>
          </p:cNvPr>
          <p:cNvSpPr txBox="1"/>
          <p:nvPr/>
        </p:nvSpPr>
        <p:spPr>
          <a:xfrm>
            <a:off x="5016000" y="6354000"/>
            <a:ext cx="21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Humidifier PCB Rev0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F3627A01-1A0E-CE67-0F54-DA3A26D3D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6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9D9E4-C91D-8DD9-BACA-9C8603E7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0" y="1343684"/>
            <a:ext cx="3162053" cy="29912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kern="1200" dirty="0">
                <a:latin typeface="+mj-lt"/>
                <a:ea typeface="+mj-ea"/>
                <a:cs typeface="+mj-cs"/>
              </a:rPr>
              <a:t>Web </a:t>
            </a:r>
            <a:r>
              <a:rPr lang="en-US" sz="6600" dirty="0"/>
              <a:t>Server &amp; Algorithm</a:t>
            </a:r>
            <a:endParaRPr lang="en-US" sz="66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DF5A75-AC37-E9DA-20F3-D4FDCC81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7" b="10425"/>
          <a:stretch/>
        </p:blipFill>
        <p:spPr>
          <a:xfrm>
            <a:off x="3161837" y="748211"/>
            <a:ext cx="8834656" cy="5359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FADF0-7690-B0BB-1CBD-5B98595CBFB0}"/>
              </a:ext>
            </a:extLst>
          </p:cNvPr>
          <p:cNvSpPr txBox="1"/>
          <p:nvPr/>
        </p:nvSpPr>
        <p:spPr>
          <a:xfrm>
            <a:off x="8588028" y="364034"/>
            <a:ext cx="3605841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WiFi</a:t>
            </a:r>
            <a:r>
              <a:rPr lang="en-US">
                <a:ea typeface="Calibri"/>
                <a:cs typeface="Calibri"/>
              </a:rPr>
              <a:t> access with </a:t>
            </a:r>
            <a:r>
              <a:rPr lang="en-US" err="1">
                <a:ea typeface="Calibri"/>
                <a:cs typeface="Calibri"/>
              </a:rPr>
              <a:t>mDNS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Auto/Manual Mode </a:t>
            </a:r>
          </a:p>
          <a:p>
            <a:r>
              <a:rPr lang="en-US">
                <a:ea typeface="Calibri"/>
                <a:cs typeface="Calibri"/>
              </a:rPr>
              <a:t>(Fan/Valve off when Auto-&gt;Manual)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Signal Loss Detection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Refreshes every 2s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Warmer air can handle more moisture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-&gt; new Humidity target based on average temperature</a:t>
            </a:r>
          </a:p>
          <a:p>
            <a:r>
              <a:rPr lang="en-US">
                <a:ea typeface="Calibri"/>
                <a:cs typeface="Calibri"/>
              </a:rPr>
              <a:t>(if avg. Temp &lt; 20'C -&gt; 35~42.5% Rh)</a:t>
            </a:r>
          </a:p>
          <a:p>
            <a:r>
              <a:rPr lang="en-US">
                <a:ea typeface="Calibri"/>
                <a:cs typeface="Calibri"/>
              </a:rPr>
              <a:t>(if avg. Temp &gt; 22'C -&gt; 42.5~50% Rh)</a:t>
            </a:r>
          </a:p>
          <a:p>
            <a:r>
              <a:rPr lang="en-US">
                <a:ea typeface="Calibri"/>
                <a:cs typeface="Calibri"/>
              </a:rPr>
              <a:t>(else, 35~50% Rh)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A4150-9B39-5F7B-588C-2D014FF2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n orange and blue letter i&#10;&#10;Description automatically generated">
            <a:extLst>
              <a:ext uri="{FF2B5EF4-FFF2-40B4-BE49-F238E27FC236}">
                <a16:creationId xmlns:a16="http://schemas.microsoft.com/office/drawing/2014/main" id="{E510A562-76AA-9E76-2104-4AB0F0BBB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9023" y="361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6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0" name="Picture 9" descr="A digital device with buttons and a display on top of it&#10;&#10;Description automatically generated">
            <a:extLst>
              <a:ext uri="{FF2B5EF4-FFF2-40B4-BE49-F238E27FC236}">
                <a16:creationId xmlns:a16="http://schemas.microsoft.com/office/drawing/2014/main" id="{F3F8E738-60D2-AADA-55A0-E08E08D4D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1" y="3673823"/>
            <a:ext cx="3649173" cy="2736880"/>
          </a:xfrm>
          <a:prstGeom prst="rect">
            <a:avLst/>
          </a:prstGeom>
        </p:spPr>
      </p:pic>
      <p:pic>
        <p:nvPicPr>
          <p:cNvPr id="12" name="Picture 11" descr="A electronic device with buttons and a display&#10;&#10;Description automatically generated">
            <a:extLst>
              <a:ext uri="{FF2B5EF4-FFF2-40B4-BE49-F238E27FC236}">
                <a16:creationId xmlns:a16="http://schemas.microsoft.com/office/drawing/2014/main" id="{73B325CD-0805-7C97-15F2-DA6E79E93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66" y="3673823"/>
            <a:ext cx="3649173" cy="2736880"/>
          </a:xfrm>
          <a:prstGeom prst="rect">
            <a:avLst/>
          </a:prstGeom>
        </p:spPr>
      </p:pic>
      <p:pic>
        <p:nvPicPr>
          <p:cNvPr id="14" name="Picture 13" descr="A hand holding a yellow pen&#10;&#10;Description automatically generated">
            <a:extLst>
              <a:ext uri="{FF2B5EF4-FFF2-40B4-BE49-F238E27FC236}">
                <a16:creationId xmlns:a16="http://schemas.microsoft.com/office/drawing/2014/main" id="{DB6E008E-9C85-5675-C960-EE77A28AA2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4096794" y="3663727"/>
            <a:ext cx="3998412" cy="2736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DDDC0-F1A2-4594-C944-FC307C7AB7A1}"/>
              </a:ext>
            </a:extLst>
          </p:cNvPr>
          <p:cNvSpPr txBox="1"/>
          <p:nvPr/>
        </p:nvSpPr>
        <p:spPr>
          <a:xfrm>
            <a:off x="1097636" y="6410703"/>
            <a:ext cx="2224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3.3V linear regulator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9ECD0-9A1E-9E49-D819-D835C27C800D}"/>
              </a:ext>
            </a:extLst>
          </p:cNvPr>
          <p:cNvSpPr txBox="1"/>
          <p:nvPr/>
        </p:nvSpPr>
        <p:spPr>
          <a:xfrm>
            <a:off x="4860116" y="6410703"/>
            <a:ext cx="247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Temperature reading with laser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A4C6F-CB14-FFCE-64B6-0D025EE3E39B}"/>
              </a:ext>
            </a:extLst>
          </p:cNvPr>
          <p:cNvSpPr txBox="1"/>
          <p:nvPr/>
        </p:nvSpPr>
        <p:spPr>
          <a:xfrm>
            <a:off x="9144951" y="6410703"/>
            <a:ext cx="20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5V linear regulator output</a:t>
            </a: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9AA2E7E-22B1-A87C-E756-D3305AEC2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000963-7754-2DDE-8A73-EA438F6E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5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9" name="Picture 8" descr="An orange and blue letter i&#10;&#10;Description automatically generated">
            <a:extLst>
              <a:ext uri="{FF2B5EF4-FFF2-40B4-BE49-F238E27FC236}">
                <a16:creationId xmlns:a16="http://schemas.microsoft.com/office/drawing/2014/main" id="{2F1D9DDC-2FFB-5875-2E8C-B930B438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A96994C-1D42-B2FD-ED70-2FFD3540E909}"/>
              </a:ext>
            </a:extLst>
          </p:cNvPr>
          <p:cNvGraphicFramePr>
            <a:graphicFrameLocks/>
          </p:cNvGraphicFramePr>
          <p:nvPr/>
        </p:nvGraphicFramePr>
        <p:xfrm>
          <a:off x="5998866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6859A1-E48E-7C88-CB5F-BF7626AB58F5}"/>
              </a:ext>
            </a:extLst>
          </p:cNvPr>
          <p:cNvGraphicFramePr>
            <a:graphicFrameLocks/>
          </p:cNvGraphicFramePr>
          <p:nvPr/>
        </p:nvGraphicFramePr>
        <p:xfrm>
          <a:off x="0" y="3848164"/>
          <a:ext cx="6069204" cy="307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FE30E90-31AE-40A9-30D3-9C2D5615D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C5BD-06C4-0A87-968B-188D250B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7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11863-7A66-CB8C-10F7-8E509DF0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graph showing the temperature and time&#10;&#10;Description automatically generated">
            <a:extLst>
              <a:ext uri="{FF2B5EF4-FFF2-40B4-BE49-F238E27FC236}">
                <a16:creationId xmlns:a16="http://schemas.microsoft.com/office/drawing/2014/main" id="{4A63E6F4-7432-782C-CA4A-030D3905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00" y="3519088"/>
            <a:ext cx="5544000" cy="32518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5AD5EE-1698-EE25-5757-7452232479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libri Light"/>
                <a:cs typeface="Calibri Light"/>
              </a:rPr>
              <a:t>RV Table – Central Humidifier Subsystem (1)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83C2F7C-9756-7E74-82EA-7AFE2EEDA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pic>
        <p:nvPicPr>
          <p:cNvPr id="3" name="Picture 2" descr="An orange and blue letter i&#10;&#10;Description automatically generated">
            <a:extLst>
              <a:ext uri="{FF2B5EF4-FFF2-40B4-BE49-F238E27FC236}">
                <a16:creationId xmlns:a16="http://schemas.microsoft.com/office/drawing/2014/main" id="{B444D2CE-C8FC-940A-5362-C1A9915EF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3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CB50-181E-B2B4-5EBC-8BE1AC01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6504-9D8B-7E65-18DB-F7ACCD41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ea typeface="맑은 고딕"/>
                <a:cs typeface="Calibri"/>
              </a:rPr>
              <a:t>Problem</a:t>
            </a:r>
            <a:r>
              <a:rPr lang="ko-KR" altLang="en-US">
                <a:ea typeface="맑은 고딕"/>
                <a:cs typeface="Calibri"/>
              </a:rPr>
              <a:t> &amp; </a:t>
            </a:r>
            <a:r>
              <a:rPr lang="en-US" altLang="ko-KR">
                <a:ea typeface="맑은 고딕"/>
                <a:cs typeface="Calibri"/>
              </a:rPr>
              <a:t>Solution</a:t>
            </a:r>
            <a:endParaRPr lang="ko-KR" altLang="en-US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Visual</a:t>
            </a:r>
            <a:r>
              <a:rPr lang="ko-KR" altLang="en-US">
                <a:ea typeface="맑은 고딕"/>
                <a:cs typeface="Calibri"/>
              </a:rPr>
              <a:t> Aid</a:t>
            </a:r>
          </a:p>
          <a:p>
            <a:r>
              <a:rPr lang="en-US" altLang="ko-KR">
                <a:ea typeface="맑은 고딕"/>
                <a:cs typeface="Calibri"/>
              </a:rPr>
              <a:t>High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Level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Requirements</a:t>
            </a:r>
            <a:endParaRPr lang="ko-KR" altLang="en-US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Block Diagram</a:t>
            </a:r>
            <a:endParaRPr lang="ko-KR" altLang="en-US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Webserver and Algorithm</a:t>
            </a:r>
            <a:endParaRPr lang="en-US" altLang="ko-KR" b="1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RV Table</a:t>
            </a:r>
          </a:p>
          <a:p>
            <a:r>
              <a:rPr lang="en-US" altLang="ko-KR">
                <a:ea typeface="맑은 고딕"/>
                <a:cs typeface="Calibri"/>
              </a:rPr>
              <a:t>Project Achievements</a:t>
            </a:r>
          </a:p>
          <a:p>
            <a:r>
              <a:rPr lang="en-US" altLang="ko-KR">
                <a:ea typeface="맑은 고딕"/>
                <a:cs typeface="Calibri"/>
              </a:rPr>
              <a:t>Future Plans</a:t>
            </a:r>
          </a:p>
        </p:txBody>
      </p:sp>
      <p:pic>
        <p:nvPicPr>
          <p:cNvPr id="8" name="Picture 7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2A5A4D42-A219-E5F6-5892-F37ED8747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r="16490"/>
          <a:stretch/>
        </p:blipFill>
        <p:spPr>
          <a:xfrm>
            <a:off x="6096000" y="1685487"/>
            <a:ext cx="4493740" cy="4491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A7EB1-E804-E4A4-4B7D-BA556D84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9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(2)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DC2E6E-1F18-5EE3-8BEC-2AC0D57C8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9" name="Picture 8" descr="A hand holding a yellow pen&#10;&#10;Description automatically generated">
            <a:extLst>
              <a:ext uri="{FF2B5EF4-FFF2-40B4-BE49-F238E27FC236}">
                <a16:creationId xmlns:a16="http://schemas.microsoft.com/office/drawing/2014/main" id="{6C71C364-50A2-767F-C346-8CA39729E8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b="20484"/>
          <a:stretch/>
        </p:blipFill>
        <p:spPr>
          <a:xfrm>
            <a:off x="7944147" y="4216862"/>
            <a:ext cx="3060276" cy="2094733"/>
          </a:xfrm>
          <a:prstGeom prst="rect">
            <a:avLst/>
          </a:prstGeom>
        </p:spPr>
      </p:pic>
      <p:pic>
        <p:nvPicPr>
          <p:cNvPr id="11" name="Picture 10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C851F3A7-CDDD-22BF-BF9F-F989BCA82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47" y="1499552"/>
            <a:ext cx="3060276" cy="2295207"/>
          </a:xfrm>
          <a:prstGeom prst="rect">
            <a:avLst/>
          </a:prstGeom>
        </p:spPr>
      </p:pic>
      <p:pic>
        <p:nvPicPr>
          <p:cNvPr id="16" name="Content Placeholder 15" descr="A close-up of a computer&#10;&#10;Description automatically generated">
            <a:extLst>
              <a:ext uri="{FF2B5EF4-FFF2-40B4-BE49-F238E27FC236}">
                <a16:creationId xmlns:a16="http://schemas.microsoft.com/office/drawing/2014/main" id="{4D98140D-1901-6B86-6CA6-ED394CA0E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7" y="2313305"/>
            <a:ext cx="6507072" cy="26719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F5B0EC-3B29-8944-6BC0-3E9456B22D42}"/>
              </a:ext>
            </a:extLst>
          </p:cNvPr>
          <p:cNvSpPr txBox="1"/>
          <p:nvPr/>
        </p:nvSpPr>
        <p:spPr>
          <a:xfrm>
            <a:off x="8455833" y="3794759"/>
            <a:ext cx="2036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LED light control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D085-5F96-FE44-9DF5-77FBD6DF6281}"/>
              </a:ext>
            </a:extLst>
          </p:cNvPr>
          <p:cNvSpPr txBox="1"/>
          <p:nvPr/>
        </p:nvSpPr>
        <p:spPr>
          <a:xfrm>
            <a:off x="8287870" y="6311595"/>
            <a:ext cx="2372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Temperature reading example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42C5E-4E0D-40A6-CF72-2BDA3FE4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3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(3)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35B0B2-583C-A28E-B3C6-857ADEE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430911" y="1844961"/>
            <a:ext cx="6475694" cy="314071"/>
          </a:xfrm>
          <a:prstGeom prst="rect">
            <a:avLst/>
          </a:prstGeom>
        </p:spPr>
      </p:pic>
      <p:pic>
        <p:nvPicPr>
          <p:cNvPr id="10" name="Picture 9" descr="A electronic device with a digital display&#10;&#10;Description automatically generated">
            <a:extLst>
              <a:ext uri="{FF2B5EF4-FFF2-40B4-BE49-F238E27FC236}">
                <a16:creationId xmlns:a16="http://schemas.microsoft.com/office/drawing/2014/main" id="{2D59D970-0397-C9A4-083C-B1E6BA356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05" y="4288314"/>
            <a:ext cx="2939415" cy="2204561"/>
          </a:xfrm>
          <a:prstGeom prst="rect">
            <a:avLst/>
          </a:prstGeom>
        </p:spPr>
      </p:pic>
      <p:pic>
        <p:nvPicPr>
          <p:cNvPr id="13" name="Picture 12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09B6B711-58BD-F893-03BC-4196B81EB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04" y="1637249"/>
            <a:ext cx="2939416" cy="2204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FDE1C-3ED8-239F-AFEE-9796B7D6E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1" y="2233422"/>
            <a:ext cx="6301994" cy="2107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A1D98-D0C8-64E6-818D-CB810A7171B8}"/>
              </a:ext>
            </a:extLst>
          </p:cNvPr>
          <p:cNvSpPr txBox="1"/>
          <p:nvPr/>
        </p:nvSpPr>
        <p:spPr>
          <a:xfrm>
            <a:off x="8326124" y="3841811"/>
            <a:ext cx="2066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LED light when valve is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C4D1-9822-5FFE-EC15-969CCDA9ADFE}"/>
              </a:ext>
            </a:extLst>
          </p:cNvPr>
          <p:cNvSpPr txBox="1"/>
          <p:nvPr/>
        </p:nvSpPr>
        <p:spPr>
          <a:xfrm>
            <a:off x="8317724" y="6492875"/>
            <a:ext cx="208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12V output to water valve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C52CC-964E-0D9E-3B5C-303C19FB1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59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615-68F3-0A01-E8AE-B383B31D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Central Humidifier Subsystem (4)</a:t>
            </a: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A614539-23B3-7162-001B-EACA2ABF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89587FF-F1AF-53BC-C796-26981DED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39" y="2211040"/>
            <a:ext cx="6502947" cy="2028920"/>
          </a:xfrm>
        </p:spPr>
      </p:pic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81BAF02-3159-5063-1BAE-E1FD895050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694911" y="1832961"/>
            <a:ext cx="6475694" cy="31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9ADE6-12D4-A407-09B8-822FEA8E8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1532954"/>
            <a:ext cx="2932176" cy="2199132"/>
          </a:xfrm>
          <a:prstGeom prst="rect">
            <a:avLst/>
          </a:pr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7ECDCC8-B55C-AB8E-702F-B29DF1B88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8" y="4225480"/>
            <a:ext cx="2932176" cy="2199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A447D-26D2-25B2-00AF-DEC3EB93479B}"/>
              </a:ext>
            </a:extLst>
          </p:cNvPr>
          <p:cNvSpPr txBox="1"/>
          <p:nvPr/>
        </p:nvSpPr>
        <p:spPr>
          <a:xfrm>
            <a:off x="8192842" y="3732086"/>
            <a:ext cx="2585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Water level sensor contact water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1DCAA-51D8-EBA9-7537-05AEFADB70AF}"/>
              </a:ext>
            </a:extLst>
          </p:cNvPr>
          <p:cNvSpPr txBox="1"/>
          <p:nvPr/>
        </p:nvSpPr>
        <p:spPr>
          <a:xfrm>
            <a:off x="8049195" y="6424612"/>
            <a:ext cx="2902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Water-valve off when water detected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04656-63F1-C633-27C1-9494253A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41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13" name="Picture 12" descr="A hand holding a yellow and black device&#10;&#10;Description automatically generated">
            <a:extLst>
              <a:ext uri="{FF2B5EF4-FFF2-40B4-BE49-F238E27FC236}">
                <a16:creationId xmlns:a16="http://schemas.microsoft.com/office/drawing/2014/main" id="{4BC85BC6-9FFE-8A9F-9CBF-0AD19074D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88" y="3662141"/>
            <a:ext cx="3316224" cy="2487168"/>
          </a:xfrm>
          <a:prstGeom prst="rect">
            <a:avLst/>
          </a:prstGeom>
        </p:spPr>
      </p:pic>
      <p:pic>
        <p:nvPicPr>
          <p:cNvPr id="15" name="Picture 14" descr="A electronic device with a display on top of it&#10;&#10;Description automatically generated">
            <a:extLst>
              <a:ext uri="{FF2B5EF4-FFF2-40B4-BE49-F238E27FC236}">
                <a16:creationId xmlns:a16="http://schemas.microsoft.com/office/drawing/2014/main" id="{A1826407-045F-73E1-E8AF-0F7A8F366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76" y="3662141"/>
            <a:ext cx="3316224" cy="24871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EB1A64-A8A5-78AF-DEF5-F6B570C5A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2141"/>
            <a:ext cx="3316224" cy="2487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543AA-0C4D-B3E8-A069-73F73DAD3F0A}"/>
              </a:ext>
            </a:extLst>
          </p:cNvPr>
          <p:cNvSpPr txBox="1"/>
          <p:nvPr/>
        </p:nvSpPr>
        <p:spPr>
          <a:xfrm>
            <a:off x="1504873" y="6149308"/>
            <a:ext cx="2224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3.3V linear regulator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0E948-FDB5-62A5-4B10-D66B9C61BBA6}"/>
              </a:ext>
            </a:extLst>
          </p:cNvPr>
          <p:cNvSpPr txBox="1"/>
          <p:nvPr/>
        </p:nvSpPr>
        <p:spPr>
          <a:xfrm>
            <a:off x="4860116" y="6149309"/>
            <a:ext cx="247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Temperature reading with laser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74B61-DB1C-D306-6CD2-F2028777B6B1}"/>
              </a:ext>
            </a:extLst>
          </p:cNvPr>
          <p:cNvSpPr txBox="1"/>
          <p:nvPr/>
        </p:nvSpPr>
        <p:spPr>
          <a:xfrm>
            <a:off x="8749259" y="6149308"/>
            <a:ext cx="20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5V linear regulator output</a:t>
            </a:r>
          </a:p>
        </p:txBody>
      </p:sp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B0C6F46-D153-7160-79C6-74E07476E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0AC17A-65A9-88AD-D3F1-4CE7F561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6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(1)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09034D2-4CB8-7C30-63AA-02BF58457B99}"/>
              </a:ext>
            </a:extLst>
          </p:cNvPr>
          <p:cNvGraphicFramePr>
            <a:graphicFrameLocks/>
          </p:cNvGraphicFramePr>
          <p:nvPr/>
        </p:nvGraphicFramePr>
        <p:xfrm>
          <a:off x="0" y="3667648"/>
          <a:ext cx="6111606" cy="319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E131C6-1F06-2987-2548-553F677D798F}"/>
              </a:ext>
            </a:extLst>
          </p:cNvPr>
          <p:cNvGraphicFramePr>
            <a:graphicFrameLocks/>
          </p:cNvGraphicFramePr>
          <p:nvPr/>
        </p:nvGraphicFramePr>
        <p:xfrm>
          <a:off x="6080395" y="3667648"/>
          <a:ext cx="6111605" cy="319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A6B66A4-1020-1D79-CA08-4059F63CD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1E43-CCA8-6430-28CB-F11DEB7B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1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E864-E6D7-634B-4544-39716F5E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RV Table – Humidity Sensor Subsystem (1) 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6AFC9-4014-CFBF-EE7C-D273B28C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D231B82-7998-130A-552C-83346A13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49" y="1455520"/>
            <a:ext cx="7943490" cy="2063525"/>
          </a:xfrm>
          <a:prstGeom prst="rect">
            <a:avLst/>
          </a:prstGeom>
        </p:spPr>
      </p:pic>
      <p:pic>
        <p:nvPicPr>
          <p:cNvPr id="8" name="Picture 7" descr="A graph showing the temperature and time&#10;&#10;Description automatically generated">
            <a:extLst>
              <a:ext uri="{FF2B5EF4-FFF2-40B4-BE49-F238E27FC236}">
                <a16:creationId xmlns:a16="http://schemas.microsoft.com/office/drawing/2014/main" id="{52B5908C-B7BC-CD0F-A576-DE80A31FB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000" y="3520716"/>
            <a:ext cx="5580000" cy="3278567"/>
          </a:xfrm>
          <a:prstGeom prst="rect">
            <a:avLst/>
          </a:prstGeom>
        </p:spPr>
      </p:pic>
      <p:pic>
        <p:nvPicPr>
          <p:cNvPr id="3" name="Picture 2" descr="An orange and blue letter i&#10;&#10;Description automatically generated">
            <a:extLst>
              <a:ext uri="{FF2B5EF4-FFF2-40B4-BE49-F238E27FC236}">
                <a16:creationId xmlns:a16="http://schemas.microsoft.com/office/drawing/2014/main" id="{5CD5B1C3-8C5A-CCBE-503B-CACADDFD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24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F9E-08C4-395D-68F5-1125DECB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RV Table – Humidity Sensor Subsystem (2) </a:t>
            </a:r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96706C97-B8D6-C0A5-30AD-E6175F73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7" name="Content Placeholder 6" descr="A close-up of a diagram&#10;&#10;Description automatically generated">
            <a:extLst>
              <a:ext uri="{FF2B5EF4-FFF2-40B4-BE49-F238E27FC236}">
                <a16:creationId xmlns:a16="http://schemas.microsoft.com/office/drawing/2014/main" id="{0F117428-512E-E923-2D51-7D551D8A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8" y="2524748"/>
            <a:ext cx="6403506" cy="3181424"/>
          </a:xfrm>
        </p:spPr>
      </p:pic>
      <p:pic>
        <p:nvPicPr>
          <p:cNvPr id="9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FAF9-A6FF-10C6-7469-E67EBFBED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82"/>
          <a:stretch/>
        </p:blipFill>
        <p:spPr>
          <a:xfrm>
            <a:off x="378359" y="2128741"/>
            <a:ext cx="6475694" cy="314071"/>
          </a:xfrm>
          <a:prstGeom prst="rect">
            <a:avLst/>
          </a:prstGeom>
        </p:spPr>
      </p:pic>
      <p:pic>
        <p:nvPicPr>
          <p:cNvPr id="4" name="Picture 3" descr="A hand holding a phone over a digital device&#10;&#10;Description automatically generated">
            <a:extLst>
              <a:ext uri="{FF2B5EF4-FFF2-40B4-BE49-F238E27FC236}">
                <a16:creationId xmlns:a16="http://schemas.microsoft.com/office/drawing/2014/main" id="{ACE09EAF-7042-218F-7FD7-CAEC4555AA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1" t="11691" r="3454" b="12032"/>
          <a:stretch/>
        </p:blipFill>
        <p:spPr>
          <a:xfrm>
            <a:off x="7207648" y="2442813"/>
            <a:ext cx="4753123" cy="326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D3F7B-0E4E-8EB3-C423-9EF46E0EBA1C}"/>
              </a:ext>
            </a:extLst>
          </p:cNvPr>
          <p:cNvSpPr txBox="1"/>
          <p:nvPr/>
        </p:nvSpPr>
        <p:spPr>
          <a:xfrm>
            <a:off x="7372441" y="5706172"/>
            <a:ext cx="4412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Commercial humidity and temperature sensor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7E80E-7035-90F1-7DCB-6ACB2148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5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E73A-D5AB-E0B8-3012-74FFEF0A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Achievements and Successes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6224-EC34-11DA-DEE5-C4FFA0F02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2943" cy="4863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Sensor Subsystem reads temperature and humidity data from SHT45</a:t>
            </a:r>
          </a:p>
          <a:p>
            <a:r>
              <a:rPr lang="en-US">
                <a:cs typeface="Calibri"/>
              </a:rPr>
              <a:t>Sensor Subsystem communicates with Humidifier Subsystem with Wi-Fi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Humidifier Subsystem successfully activates humidifier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Humidifier Subsystem successfully activates water valve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Humidifier Subsystem successfully reads from water level sensors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Bonus: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User Interface through access point to control Humidifier Subsystem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Reliability tested for 4 weeks, running 24/7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254E197A-AA5A-730B-EEF0-547C3F104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1E1DE-3339-9BC0-5188-4E290FEB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6962-4DA1-B778-8FAA-E32702C4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Challenges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0B9F4-BB19-7C82-E78F-0F31EC982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2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No failures on current design</a:t>
            </a:r>
          </a:p>
          <a:p>
            <a:r>
              <a:rPr lang="en-US">
                <a:ea typeface="Calibri"/>
                <a:cs typeface="Calibri"/>
              </a:rPr>
              <a:t>Hardware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Initial 12V input to PCB was too high for Linear Voltage Regulator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Relay design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ea typeface="Calibri"/>
                <a:cs typeface="Calibri"/>
              </a:rPr>
              <a:t>Isolation, creepage, clearance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Optocoupler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SHT45 location and isolation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Modular overall design</a:t>
            </a:r>
          </a:p>
          <a:p>
            <a:r>
              <a:rPr lang="en-US">
                <a:ea typeface="Calibri"/>
                <a:cs typeface="Calibri"/>
              </a:rPr>
              <a:t>Software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Concurrent multi-node communication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87BA8-B7C6-4EAC-F503-4493315A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ECFBC086-A794-1508-53EE-D750FE51F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4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01E7-1165-15ED-5FAE-387FDB4C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 and Future Plans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F81A-D174-7E0A-16D6-160420643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Integrate with Amazon Alexa, Apple HomeKit, and Google Assistant</a:t>
            </a:r>
          </a:p>
          <a:p>
            <a:r>
              <a:rPr lang="en-US">
                <a:ea typeface="Calibri"/>
                <a:cs typeface="Calibri"/>
              </a:rPr>
              <a:t>Change linear voltage regulator to buck converter 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Further compact PCB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Remove ESP32 programming components</a:t>
            </a:r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Create original AC/DC Converter if budget allows </a:t>
            </a:r>
          </a:p>
          <a:p>
            <a:r>
              <a:rPr lang="en-US">
                <a:cs typeface="Calibri"/>
              </a:rPr>
              <a:t>Improve PCB enclosure design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Improve UI design</a:t>
            </a:r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Potentially remove water level sensor and water valve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 panose="020F0502020204030204"/>
                <a:cs typeface="Calibri"/>
              </a:rPr>
              <a:t>Making product modular for all manual humidifiers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/>
              </a:rPr>
              <a:t>"Students learn the most then they struggle with challenges" - Minh Do</a:t>
            </a:r>
          </a:p>
          <a:p>
            <a:endParaRPr lang="en-US">
              <a:ea typeface="Calibri" panose="020F0502020204030204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C805746-33A8-BEC0-06CA-4CA5F92B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1BF6-4FB5-6CD6-4030-D6945C98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5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221C-1994-9DB3-1038-A81D3C8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B962-3CD9-F949-2F18-F0AECB54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Environmental Protection Agency highly suggests 30-50% humidity indoors</a:t>
            </a:r>
          </a:p>
          <a:p>
            <a:r>
              <a:rPr lang="en-US" dirty="0">
                <a:ea typeface="Calibri"/>
                <a:cs typeface="Calibri"/>
              </a:rPr>
              <a:t>Chemicals, gasses, pollen, mold, and other particles are reduced</a:t>
            </a:r>
          </a:p>
          <a:p>
            <a:r>
              <a:rPr lang="en-US" dirty="0">
                <a:ea typeface="Calibri"/>
                <a:cs typeface="Calibri"/>
              </a:rPr>
              <a:t>Most cheap humidifiers are bad for the user's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Warm mist – cause nasal passages to swell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Ultrasonic – displaces minerals and bacteria</a:t>
            </a:r>
          </a:p>
          <a:p>
            <a:r>
              <a:rPr lang="en-US" dirty="0">
                <a:ea typeface="Calibri"/>
                <a:cs typeface="Calibri"/>
              </a:rPr>
              <a:t>Manual humidifiers can over/under humidity</a:t>
            </a:r>
          </a:p>
          <a:p>
            <a:r>
              <a:rPr lang="en-US" dirty="0">
                <a:ea typeface="Calibri"/>
                <a:cs typeface="Calibri"/>
              </a:rPr>
              <a:t>Humidifiers on market need manual water refilling</a:t>
            </a: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F26AAE91-B7D5-CD6E-3D01-AC1FE8E4E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pic>
        <p:nvPicPr>
          <p:cNvPr id="6" name="Picture 5" descr="A black nose with a curved nose&#10;&#10;Description automatically generated">
            <a:extLst>
              <a:ext uri="{FF2B5EF4-FFF2-40B4-BE49-F238E27FC236}">
                <a16:creationId xmlns:a16="http://schemas.microsoft.com/office/drawing/2014/main" id="{0946E152-F600-F1A2-734E-1CA2B0BEC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0603" y="3153103"/>
            <a:ext cx="1152420" cy="293501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2E8F3-C85B-5FC9-D316-3A8B6B8C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32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ADA-D8B2-821E-79CF-265FD758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28" y="5141842"/>
            <a:ext cx="9946944" cy="1325563"/>
          </a:xfrm>
        </p:spPr>
        <p:txBody>
          <a:bodyPr/>
          <a:lstStyle/>
          <a:p>
            <a:r>
              <a:rPr lang="en-US" sz="4000">
                <a:cs typeface="Calibri Light"/>
              </a:rPr>
              <a:t>Your Oasis Awaits: Refresh, Rejuvenate, Breathe</a:t>
            </a:r>
          </a:p>
        </p:txBody>
      </p:sp>
      <p:pic>
        <p:nvPicPr>
          <p:cNvPr id="4" name="Picture 3" descr="An orange and blue letter i&#10;&#10;Description automatically generated">
            <a:extLst>
              <a:ext uri="{FF2B5EF4-FFF2-40B4-BE49-F238E27FC236}">
                <a16:creationId xmlns:a16="http://schemas.microsoft.com/office/drawing/2014/main" id="{0C5696B6-4D67-CA23-278D-9B78DEA7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164784" y="366465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93624-837C-D72F-25AA-5DC9563B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5" name="polycamv4">
            <a:hlinkClick r:id="" action="ppaction://media"/>
            <a:extLst>
              <a:ext uri="{FF2B5EF4-FFF2-40B4-BE49-F238E27FC236}">
                <a16:creationId xmlns:a16="http://schemas.microsoft.com/office/drawing/2014/main" id="{6D35140D-8DDA-026D-9412-9AD20B233E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4400" y="529800"/>
            <a:ext cx="6103200" cy="46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9B42-673F-ECF6-91E4-C792D823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89DB-F78E-29CE-66EB-1C3D1B7B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Cool mist humidifier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Good for health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Evaporates water off filter</a:t>
            </a:r>
          </a:p>
          <a:p>
            <a:r>
              <a:rPr lang="en-US">
                <a:ea typeface="+mn-lt"/>
                <a:cs typeface="+mn-lt"/>
              </a:rPr>
              <a:t>Automatic on/off humidifier based on humidity</a:t>
            </a:r>
          </a:p>
          <a:p>
            <a:r>
              <a:rPr lang="en-US">
                <a:ea typeface="+mn-lt"/>
                <a:cs typeface="+mn-lt"/>
              </a:rPr>
              <a:t>Remote humidity sensing via 3 sensors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Automatic water refill via water valve with water level sensing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A8FC8977-A203-B7F1-A953-9E48EBA20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09B62-62F2-AB51-1022-A736EBEA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9FA3-617C-ADAA-5363-50A784FA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7A800-5EFD-5C04-33FE-CE85AC6C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08" y="1308206"/>
            <a:ext cx="10218615" cy="5298250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77E7D1EB-25BC-CE4B-88C8-99332D6A6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E140-53D7-CABE-4786-73870E04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2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A03B-F0CD-A1D7-ACBC-B8731427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Visual Aid - Component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69622-CA61-5715-19BC-C2EF1E67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1344912"/>
            <a:ext cx="9202615" cy="5156457"/>
          </a:xfrm>
        </p:spPr>
      </p:pic>
      <p:pic>
        <p:nvPicPr>
          <p:cNvPr id="5" name="Picture 4" descr="An orange and blue letter i&#10;&#10;Description automatically generated">
            <a:extLst>
              <a:ext uri="{FF2B5EF4-FFF2-40B4-BE49-F238E27FC236}">
                <a16:creationId xmlns:a16="http://schemas.microsoft.com/office/drawing/2014/main" id="{C0494988-407D-2C80-D46D-B9B7E9E8A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EC879-5907-3946-EDA8-276918A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ECC8034-E99E-F8B4-884F-51DEF5B313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7B28-FD10-5DC1-BC78-4B3040BD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High Level 1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6F62-62F9-A3F4-78D1-E257F4B6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952817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Humidifier's ESP32 communication with three different sensors via 2.4GHz Wi-Fi 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Average humidity data from three sensors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Create temperature dependent humidity calculation algorithm</a:t>
            </a:r>
            <a:endParaRPr lang="en-US" sz="2000">
              <a:cs typeface="Calibri"/>
            </a:endParaRPr>
          </a:p>
        </p:txBody>
      </p: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87C57E70-2565-B174-82C1-43BAD29B2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E48D9-6187-9DA8-A3A0-A6341B87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4" name="4_28_2024">
            <a:hlinkClick r:id="" action="ppaction://media"/>
            <a:extLst>
              <a:ext uri="{FF2B5EF4-FFF2-40B4-BE49-F238E27FC236}">
                <a16:creationId xmlns:a16="http://schemas.microsoft.com/office/drawing/2014/main" id="{FF27D179-ACDE-3369-6539-5C155127F4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96400" y="2431800"/>
            <a:ext cx="4027200" cy="30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2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Open/close valve to refill the water tank</a:t>
            </a:r>
            <a:endParaRPr lang="ko-KR" altLang="en-US" sz="1600">
              <a:ea typeface="맑은 고딕" panose="020B0503020000020004" pitchFamily="34" charset="-127"/>
              <a:cs typeface="+mn-lt"/>
            </a:endParaRPr>
          </a:p>
          <a:p>
            <a:pPr marL="0" indent="0">
              <a:buNone/>
            </a:pPr>
            <a:endParaRPr lang="en-US" altLang="ko-KR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Two water level sensors GPIO input to ESP32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Max capacity of the water tank: 4.16 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Filter absorbs around 150 milliliters ± 5 milliliters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Evaporation rate approximately 173 milliliters per hour (in 40% humidity room)</a:t>
            </a:r>
            <a:endParaRPr lang="en-US" sz="1600">
              <a:ea typeface="Calibri"/>
              <a:cs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29707-205F-5E90-EEED-1AEC187A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4" name="Humidifierv1.mp4">
            <a:hlinkClick r:id="" action="ppaction://media"/>
            <a:extLst>
              <a:ext uri="{FF2B5EF4-FFF2-40B4-BE49-F238E27FC236}">
                <a16:creationId xmlns:a16="http://schemas.microsoft.com/office/drawing/2014/main" id="{4BB65AB6-4ABC-5CAA-4BC1-EFB9AE7BD1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6702" y="2044606"/>
            <a:ext cx="5008605" cy="3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4586-6E3A-D099-7211-0AA341C4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High Level 3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A5C-6655-A026-F19E-75B98E2E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On/off fan based on pre-configured ideal humidity range, 35% and 50% humidity, based on an algorithm averaging the readings from 3 sensors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Actuate relay with LED output for ON signal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Theoretical estimation of 44ns response time to on/off the humidifier’s fan (w/o runtime)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/>
              <a:t>High voltage (120V AC) components does not interfere with low voltage components (&lt; 12V DC)</a:t>
            </a:r>
            <a:endParaRPr lang="en-US" sz="1600">
              <a:cs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n orange and blue letter i&#10;&#10;Description automatically generated">
            <a:extLst>
              <a:ext uri="{FF2B5EF4-FFF2-40B4-BE49-F238E27FC236}">
                <a16:creationId xmlns:a16="http://schemas.microsoft.com/office/drawing/2014/main" id="{3E6AF439-8C4E-890B-56E6-6F3DE1F47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3023" y="355092"/>
            <a:ext cx="528066" cy="75285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2FC34F-28FD-8092-8CCC-650916AA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4" name="4_22_2024">
            <a:hlinkClick r:id="" action="ppaction://media"/>
            <a:extLst>
              <a:ext uri="{FF2B5EF4-FFF2-40B4-BE49-F238E27FC236}">
                <a16:creationId xmlns:a16="http://schemas.microsoft.com/office/drawing/2014/main" id="{F9FBF346-090F-B9A8-E148-74BE891B4C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3999" y="1864358"/>
            <a:ext cx="5191371" cy="38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7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995</Words>
  <Application>Microsoft Macintosh PowerPoint</Application>
  <PresentationFormat>Widescreen</PresentationFormat>
  <Paragraphs>241</Paragraphs>
  <Slides>30</Slides>
  <Notes>25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맑은 고딕</vt:lpstr>
      <vt:lpstr>Aptos</vt:lpstr>
      <vt:lpstr>Arial</vt:lpstr>
      <vt:lpstr>Calibri</vt:lpstr>
      <vt:lpstr>Calibri Light</vt:lpstr>
      <vt:lpstr>Courier New</vt:lpstr>
      <vt:lpstr>Wingdings</vt:lpstr>
      <vt:lpstr>office theme</vt:lpstr>
      <vt:lpstr>Your Smart Automatic Humidifier</vt:lpstr>
      <vt:lpstr>Agenda</vt:lpstr>
      <vt:lpstr>Problem</vt:lpstr>
      <vt:lpstr>Solution</vt:lpstr>
      <vt:lpstr>Visual Aid</vt:lpstr>
      <vt:lpstr>Visual Aid - Component</vt:lpstr>
      <vt:lpstr>High Level 1</vt:lpstr>
      <vt:lpstr>High Level 2</vt:lpstr>
      <vt:lpstr>High Level 3</vt:lpstr>
      <vt:lpstr>Block Diagram</vt:lpstr>
      <vt:lpstr>Block Diagram - Humidifier</vt:lpstr>
      <vt:lpstr>Current vs Original Humidifier Subsystem</vt:lpstr>
      <vt:lpstr>Humidifier Subsystem PCBs</vt:lpstr>
      <vt:lpstr>Block Diagram - Sensor</vt:lpstr>
      <vt:lpstr>Sensor Subsystem PCBs</vt:lpstr>
      <vt:lpstr>Web Server &amp; Algorithm</vt:lpstr>
      <vt:lpstr>RV Table – Central Humidifier Subsystem (1)</vt:lpstr>
      <vt:lpstr>RV Table – Central Humidifier Subsystem (1)</vt:lpstr>
      <vt:lpstr>PowerPoint Presentation</vt:lpstr>
      <vt:lpstr>RV Table – Central Humidifier Subsystem (2)</vt:lpstr>
      <vt:lpstr>RV Table – Central Humidifier Subsystem (3)</vt:lpstr>
      <vt:lpstr>RV Table – Central Humidifier Subsystem (4)</vt:lpstr>
      <vt:lpstr>RV Table – Humidity Sensor Subsystem (1) </vt:lpstr>
      <vt:lpstr>RV Table – Humidity Sensor Subsystem (1) </vt:lpstr>
      <vt:lpstr>RV Table – Humidity Sensor Subsystem (1)  </vt:lpstr>
      <vt:lpstr>RV Table – Humidity Sensor Subsystem (2) </vt:lpstr>
      <vt:lpstr>Project Achievements and Successes</vt:lpstr>
      <vt:lpstr>Challenges</vt:lpstr>
      <vt:lpstr>Conclusion and Future Plans</vt:lpstr>
      <vt:lpstr>Your Oasis Awaits: Refresh, Rejuvenate, Breathe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Xie</cp:lastModifiedBy>
  <cp:revision>14</cp:revision>
  <dcterms:created xsi:type="dcterms:W3CDTF">2024-02-28T04:35:34Z</dcterms:created>
  <dcterms:modified xsi:type="dcterms:W3CDTF">2024-04-29T01:06:46Z</dcterms:modified>
</cp:coreProperties>
</file>